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303" r:id="rId5"/>
    <p:sldId id="282" r:id="rId6"/>
    <p:sldId id="305" r:id="rId7"/>
    <p:sldId id="284" r:id="rId8"/>
    <p:sldId id="286" r:id="rId9"/>
    <p:sldId id="287" r:id="rId10"/>
    <p:sldId id="306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300" r:id="rId22"/>
    <p:sldId id="299" r:id="rId23"/>
    <p:sldId id="301" r:id="rId24"/>
    <p:sldId id="30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2/8/2022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2/8/2022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2/8/2022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2/8/2022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2/8/2022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nalytics Data Big Business Intelligence Background Stock Photo (Edit Now)  1454745116">
            <a:extLst>
              <a:ext uri="{FF2B5EF4-FFF2-40B4-BE49-F238E27FC236}">
                <a16:creationId xmlns:a16="http://schemas.microsoft.com/office/drawing/2014/main" id="{945360BE-7D45-4372-8748-AC7E7EFAC0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44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49682FD-8DC8-46A6-864B-FCC09956B170}"/>
              </a:ext>
            </a:extLst>
          </p:cNvPr>
          <p:cNvGrpSpPr/>
          <p:nvPr/>
        </p:nvGrpSpPr>
        <p:grpSpPr>
          <a:xfrm>
            <a:off x="0" y="1"/>
            <a:ext cx="12192000" cy="6858000"/>
            <a:chOff x="985422" y="1"/>
            <a:chExt cx="10037333" cy="577859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743EDB5-2317-4D8E-82DB-9AB5955BB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85422" y="1"/>
              <a:ext cx="10037333" cy="2889295"/>
            </a:xfrm>
            <a:prstGeom prst="rect">
              <a:avLst/>
            </a:prstGeom>
            <a:solidFill>
              <a:schemeClr val="bg1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chemeClr val="tx1"/>
                  </a:solidFill>
                </a:rPr>
                <a:t>Building Business Intelligence Solution for</a:t>
              </a:r>
              <a:br>
                <a:rPr lang="en-US" sz="5400" b="1" dirty="0">
                  <a:solidFill>
                    <a:schemeClr val="tx1"/>
                  </a:solidFill>
                </a:rPr>
              </a:br>
              <a:r>
                <a:rPr lang="en-US" sz="5400" b="1" dirty="0">
                  <a:solidFill>
                    <a:schemeClr val="tx1"/>
                  </a:solidFill>
                </a:rPr>
                <a:t>The Syrian Ministry of Interior</a:t>
              </a:r>
              <a:endParaRPr 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99D3082-5E58-477B-86DD-D50D25FB2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85422" y="2889297"/>
              <a:ext cx="10037333" cy="2889297"/>
            </a:xfrm>
            <a:prstGeom prst="rect">
              <a:avLst/>
            </a:prstGeom>
            <a:solidFill>
              <a:schemeClr val="bg1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900" indent="0" algn="ctr">
                <a:buNone/>
              </a:pPr>
              <a:r>
                <a:rPr lang="en-US" sz="2000" dirty="0">
                  <a:solidFill>
                    <a:schemeClr val="tx1"/>
                  </a:solidFill>
                </a:rPr>
                <a:t>Supervised by:</a:t>
              </a:r>
            </a:p>
            <a:p>
              <a:pPr marL="36900" indent="0" algn="ctr">
                <a:buNone/>
              </a:pPr>
              <a:r>
                <a:rPr lang="en-US" sz="2000" b="1" dirty="0">
                  <a:solidFill>
                    <a:schemeClr val="tx1"/>
                  </a:solidFill>
                </a:rPr>
                <a:t>Dr. Mouhib Alnoukari</a:t>
              </a:r>
            </a:p>
            <a:p>
              <a:pPr algn="ctr">
                <a:lnSpc>
                  <a:spcPct val="150000"/>
                </a:lnSpc>
                <a:spcBef>
                  <a:spcPts val="1800"/>
                </a:spcBef>
              </a:pPr>
              <a:r>
                <a:rPr lang="en-US" sz="2000" dirty="0">
                  <a:solidFill>
                    <a:schemeClr val="tx1"/>
                  </a:solidFill>
                </a:rPr>
                <a:t>Prepared by:</a:t>
              </a:r>
              <a:r>
                <a:rPr lang="en-US" sz="2000" b="1" dirty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Ahmad Yones</a:t>
              </a:r>
            </a:p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Oumama Nabaa</a:t>
              </a:r>
            </a:p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Ibrahim Hafez</a:t>
              </a: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F6ED4F-B60E-4AD2-AB54-BF988DDF4CBF}"/>
              </a:ext>
            </a:extLst>
          </p:cNvPr>
          <p:cNvCxnSpPr>
            <a:cxnSpLocks/>
          </p:cNvCxnSpPr>
          <p:nvPr/>
        </p:nvCxnSpPr>
        <p:spPr>
          <a:xfrm flipV="1">
            <a:off x="3885460" y="3544408"/>
            <a:ext cx="4421080" cy="199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2645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71E5C-D9BC-4263-ADD2-810EED4D7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>
            <a:normAutofit/>
          </a:bodyPr>
          <a:lstStyle/>
          <a:p>
            <a:r>
              <a:rPr lang="en-US" sz="3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 cleansing phase </a:t>
            </a:r>
            <a:endParaRPr lang="en-US" sz="3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DC9BE-37D0-4D9C-9073-CEF5E320F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Conflicts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91F2E8-DD09-44AC-8E07-42FCD437AB9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61" y="3058160"/>
            <a:ext cx="11514078" cy="14998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2863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7F617-6363-4BE6-B78E-D525DAFAD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Ambiguous Meaning</a:t>
            </a:r>
            <a:endParaRPr lang="en-US" sz="3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52734-2774-4D21-A55D-5DCC5F218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Ambiguous Meaning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C5D25A-1280-479A-9C02-20DB36DB2CE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1" y="3053713"/>
            <a:ext cx="11721302" cy="14973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6162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3082D-9EA9-4661-9890-CF4AD63A9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>
            <a:normAutofit/>
          </a:bodyPr>
          <a:lstStyle/>
          <a:p>
            <a:r>
              <a:rPr lang="en-US" sz="3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 cleansing phase </a:t>
            </a:r>
            <a:endParaRPr lang="en-US" sz="3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17502-01FE-4FB8-B5F8-2224148C1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54480"/>
            <a:ext cx="10353762" cy="4236719"/>
          </a:xfrm>
        </p:spPr>
        <p:txBody>
          <a:bodyPr/>
          <a:lstStyle/>
          <a:p>
            <a:pPr marL="1143000" marR="910590" algn="just">
              <a:lnSpc>
                <a:spcPct val="150000"/>
              </a:lnSpc>
              <a:spcBef>
                <a:spcPts val="955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 added a new column to map between null values that we found in primary keys in  “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LicenseNO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 column and the new column (new primary key). (Every null value takes a specific value)</a:t>
            </a:r>
          </a:p>
          <a:p>
            <a:pPr marL="1143000" marR="910590" algn="just">
              <a:lnSpc>
                <a:spcPct val="150000"/>
              </a:lnSpc>
              <a:spcBef>
                <a:spcPts val="955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 needed to loop over 150000 x 85000 elements, takes O(n2) and it’s an impossible solution so we applied the dictionary data structure property. (Pandas library takes the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DataFrame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covert it to a dictionary) in order to use the hashing ability that dictionary provides so we can assign a new primary key to the License Dimension distinct values in O(n).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78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142E6-6A5C-4D5D-8F5F-67A0F8513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1257300"/>
          </a:xfrm>
        </p:spPr>
        <p:txBody>
          <a:bodyPr>
            <a:normAutofit/>
          </a:bodyPr>
          <a:lstStyle/>
          <a:p>
            <a:r>
              <a:rPr lang="en-US" sz="3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 cleansing phase </a:t>
            </a:r>
            <a:endParaRPr lang="en-US" sz="3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C9AA15-ED15-4410-A24F-0E8C329BC0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38450" y="1694392"/>
            <a:ext cx="6248400" cy="516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924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38C50-4D54-40E8-BAE1-B593E0D7B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995" y="34019"/>
            <a:ext cx="10353762" cy="1257300"/>
          </a:xfrm>
        </p:spPr>
        <p:txBody>
          <a:bodyPr/>
          <a:lstStyle/>
          <a:p>
            <a:r>
              <a:rPr lang="en-US" sz="4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 cleansing phase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A6EA6-DCE4-4FAB-A71E-F61DE3AC3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923925"/>
            <a:ext cx="10353762" cy="3714749"/>
          </a:xfrm>
        </p:spPr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Table Modification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6B7566-C672-40E2-A9D9-08A18B78202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1181100"/>
            <a:ext cx="8239125" cy="56428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9431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42319-4ACE-44B8-8835-5067F832C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1257300"/>
          </a:xfrm>
        </p:spPr>
        <p:txBody>
          <a:bodyPr/>
          <a:lstStyle/>
          <a:p>
            <a:r>
              <a:rPr lang="en-US" sz="4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 cleansing phase 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337888-6F2B-4390-97F3-D8500AFB91A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9400" y="1027444"/>
            <a:ext cx="6791325" cy="583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992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42319-4ACE-44B8-8835-5067F832C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1257300"/>
          </a:xfrm>
        </p:spPr>
        <p:txBody>
          <a:bodyPr/>
          <a:lstStyle/>
          <a:p>
            <a:r>
              <a:rPr lang="en-US" sz="4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 cleansing phase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AED508-9786-4E19-81B4-253035ED1F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19427" y="1402080"/>
            <a:ext cx="7572273" cy="545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11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42319-4ACE-44B8-8835-5067F832C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1257300"/>
          </a:xfrm>
        </p:spPr>
        <p:txBody>
          <a:bodyPr/>
          <a:lstStyle/>
          <a:p>
            <a:r>
              <a:rPr lang="en-US" sz="4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 cleansing phase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1E5796-60BB-4C2A-8BA4-D238944E45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85881" y="2019617"/>
            <a:ext cx="10287000" cy="436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69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E8349-8A70-4FA9-A518-A2F9EA188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>
            <a:normAutofit/>
          </a:bodyPr>
          <a:lstStyle/>
          <a:p>
            <a:r>
              <a:rPr lang="en-US" sz="6000" b="1" dirty="0"/>
              <a:t>Loading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66A67-32A3-4B0C-87AF-48E2841DC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had some conflicts in data types while loading data.</a:t>
            </a:r>
          </a:p>
          <a:p>
            <a:r>
              <a:rPr lang="en-US" dirty="0"/>
              <a:t>Columns: </a:t>
            </a:r>
          </a:p>
          <a:p>
            <a:r>
              <a:rPr lang="en-US" dirty="0"/>
              <a:t>1- </a:t>
            </a:r>
            <a:r>
              <a:rPr lang="en-US" dirty="0" err="1"/>
              <a:t>CarKey</a:t>
            </a:r>
            <a:endParaRPr lang="en-US" dirty="0"/>
          </a:p>
          <a:p>
            <a:r>
              <a:rPr lang="en-US" dirty="0"/>
              <a:t>2- </a:t>
            </a:r>
            <a:r>
              <a:rPr lang="en-US" dirty="0" err="1"/>
              <a:t>CarTabNo</a:t>
            </a:r>
            <a:endParaRPr lang="en-US" dirty="0"/>
          </a:p>
          <a:p>
            <a:r>
              <a:rPr lang="en-US" dirty="0"/>
              <a:t>3-CarCity</a:t>
            </a:r>
          </a:p>
          <a:p>
            <a:r>
              <a:rPr lang="en-US" dirty="0"/>
              <a:t>4-CarType</a:t>
            </a:r>
          </a:p>
        </p:txBody>
      </p:sp>
    </p:spTree>
    <p:extLst>
      <p:ext uri="{BB962C8B-B14F-4D97-AF65-F5344CB8AC3E}">
        <p14:creationId xmlns:p14="http://schemas.microsoft.com/office/powerpoint/2010/main" val="3145614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0D41F-0883-4F57-9A2F-3BEDFE0DF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1257300"/>
          </a:xfrm>
        </p:spPr>
        <p:txBody>
          <a:bodyPr>
            <a:normAutofit/>
          </a:bodyPr>
          <a:lstStyle/>
          <a:p>
            <a:r>
              <a:rPr lang="en-US" sz="3700" dirty="0"/>
              <a:t>Loading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E5F339-BBCA-4B6B-AC2C-DC686650B97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880" y="1971674"/>
            <a:ext cx="8843693" cy="4676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021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209CC-4826-4BD5-B9D0-BACFCA928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85725"/>
            <a:ext cx="10353762" cy="1257300"/>
          </a:xfrm>
        </p:spPr>
        <p:txBody>
          <a:bodyPr>
            <a:normAutofit/>
          </a:bodyPr>
          <a:lstStyle/>
          <a:p>
            <a:r>
              <a:rPr lang="en-US" sz="4400" b="1" dirty="0"/>
              <a:t>Goal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F032D-C88F-4BF5-AE5E-EEB0C3B17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265421"/>
            <a:ext cx="9801554" cy="5293360"/>
          </a:xfrm>
        </p:spPr>
        <p:txBody>
          <a:bodyPr>
            <a:normAutofit/>
          </a:bodyPr>
          <a:lstStyle/>
          <a:p>
            <a:r>
              <a:rPr lang="en-US" sz="2000" dirty="0"/>
              <a:t>Applying Analysis and Business Intelligence solutions concepts on the Ministry of Interior of Syria data, to improve the process of decision-making.</a:t>
            </a:r>
            <a:endParaRPr lang="en-US" sz="1700" dirty="0"/>
          </a:p>
          <a:p>
            <a:r>
              <a:rPr lang="en-US" sz="2000" dirty="0"/>
              <a:t>This project consists of implementing a business intelligence solution to the Ministry of Interior of Syria data, which increases decisions accuracy by providing accurate knowledge and easy-to-read reports to decision-makers.</a:t>
            </a:r>
          </a:p>
        </p:txBody>
      </p:sp>
    </p:spTree>
    <p:extLst>
      <p:ext uri="{BB962C8B-B14F-4D97-AF65-F5344CB8AC3E}">
        <p14:creationId xmlns:p14="http://schemas.microsoft.com/office/powerpoint/2010/main" val="1937410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AD1D2-BF07-458C-A3FB-5ECC565DA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>
            <a:normAutofit/>
          </a:bodyPr>
          <a:lstStyle/>
          <a:p>
            <a:r>
              <a:rPr lang="en-US" sz="3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Design the Data Model</a:t>
            </a:r>
            <a:endParaRPr lang="en-US" sz="37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7B9CF4-1D97-4DEF-89E6-5FF037A9E85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0232" y="1257300"/>
            <a:ext cx="5660887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53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C3D11-BDEA-4EA9-ABEF-7B4A2FED7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1257300"/>
          </a:xfrm>
        </p:spPr>
        <p:txBody>
          <a:bodyPr>
            <a:normAutofit/>
          </a:bodyPr>
          <a:lstStyle/>
          <a:p>
            <a:r>
              <a:rPr lang="en-US" sz="3700" dirty="0"/>
              <a:t>Dashboard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74A14D-E450-4479-B85A-2351BDBE65D0}"/>
              </a:ext>
            </a:extLst>
          </p:cNvPr>
          <p:cNvSpPr txBox="1"/>
          <p:nvPr/>
        </p:nvSpPr>
        <p:spPr>
          <a:xfrm>
            <a:off x="3845511" y="2739670"/>
            <a:ext cx="4500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chemeClr val="accent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40914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925AF-7A31-4720-A113-48F33C69C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>
            <a:normAutofit/>
          </a:bodyPr>
          <a:lstStyle/>
          <a:p>
            <a:r>
              <a:rPr lang="en-US" sz="4800" b="1" dirty="0"/>
              <a:t>Business Intelligence Phases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920BA05-83EB-4E02-AE75-E016CCEE5622}"/>
              </a:ext>
            </a:extLst>
          </p:cNvPr>
          <p:cNvSpPr/>
          <p:nvPr/>
        </p:nvSpPr>
        <p:spPr>
          <a:xfrm>
            <a:off x="479439" y="1794618"/>
            <a:ext cx="1022521" cy="923182"/>
          </a:xfrm>
          <a:custGeom>
            <a:avLst/>
            <a:gdLst>
              <a:gd name="connsiteX0" fmla="*/ 468435 w 688171"/>
              <a:gd name="connsiteY0" fmla="*/ 0 h 621315"/>
              <a:gd name="connsiteX1" fmla="*/ 219642 w 688171"/>
              <a:gd name="connsiteY1" fmla="*/ 0 h 621315"/>
              <a:gd name="connsiteX2" fmla="*/ 137155 w 688171"/>
              <a:gd name="connsiteY2" fmla="*/ 47625 h 621315"/>
              <a:gd name="connsiteX3" fmla="*/ 12759 w 688171"/>
              <a:gd name="connsiteY3" fmla="*/ 263176 h 621315"/>
              <a:gd name="connsiteX4" fmla="*/ 12759 w 688171"/>
              <a:gd name="connsiteY4" fmla="*/ 358426 h 621315"/>
              <a:gd name="connsiteX5" fmla="*/ 137155 w 688171"/>
              <a:gd name="connsiteY5" fmla="*/ 573691 h 621315"/>
              <a:gd name="connsiteX6" fmla="*/ 219642 w 688171"/>
              <a:gd name="connsiteY6" fmla="*/ 621316 h 621315"/>
              <a:gd name="connsiteX7" fmla="*/ 468435 w 688171"/>
              <a:gd name="connsiteY7" fmla="*/ 621316 h 621315"/>
              <a:gd name="connsiteX8" fmla="*/ 550921 w 688171"/>
              <a:gd name="connsiteY8" fmla="*/ 573691 h 621315"/>
              <a:gd name="connsiteX9" fmla="*/ 675413 w 688171"/>
              <a:gd name="connsiteY9" fmla="*/ 358235 h 621315"/>
              <a:gd name="connsiteX10" fmla="*/ 675413 w 688171"/>
              <a:gd name="connsiteY10" fmla="*/ 262985 h 621315"/>
              <a:gd name="connsiteX11" fmla="*/ 550921 w 688171"/>
              <a:gd name="connsiteY11" fmla="*/ 47435 h 621315"/>
              <a:gd name="connsiteX12" fmla="*/ 468435 w 688171"/>
              <a:gd name="connsiteY12" fmla="*/ 0 h 62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171" h="621315">
                <a:moveTo>
                  <a:pt x="468435" y="0"/>
                </a:moveTo>
                <a:lnTo>
                  <a:pt x="219642" y="0"/>
                </a:lnTo>
                <a:cubicBezTo>
                  <a:pt x="185609" y="0"/>
                  <a:pt x="154167" y="18155"/>
                  <a:pt x="137155" y="47625"/>
                </a:cubicBezTo>
                <a:lnTo>
                  <a:pt x="12759" y="263176"/>
                </a:lnTo>
                <a:cubicBezTo>
                  <a:pt x="-4253" y="292646"/>
                  <a:pt x="-4253" y="328955"/>
                  <a:pt x="12759" y="358426"/>
                </a:cubicBezTo>
                <a:lnTo>
                  <a:pt x="137155" y="573691"/>
                </a:lnTo>
                <a:cubicBezTo>
                  <a:pt x="154167" y="603161"/>
                  <a:pt x="185609" y="621316"/>
                  <a:pt x="219642" y="621316"/>
                </a:cubicBezTo>
                <a:lnTo>
                  <a:pt x="468435" y="621316"/>
                </a:lnTo>
                <a:cubicBezTo>
                  <a:pt x="502467" y="621316"/>
                  <a:pt x="533910" y="603161"/>
                  <a:pt x="550921" y="573691"/>
                </a:cubicBezTo>
                <a:lnTo>
                  <a:pt x="675413" y="358235"/>
                </a:lnTo>
                <a:cubicBezTo>
                  <a:pt x="692425" y="328765"/>
                  <a:pt x="692425" y="292456"/>
                  <a:pt x="675413" y="262985"/>
                </a:cubicBezTo>
                <a:lnTo>
                  <a:pt x="550921" y="47435"/>
                </a:lnTo>
                <a:cubicBezTo>
                  <a:pt x="533862" y="18040"/>
                  <a:pt x="502420" y="-38"/>
                  <a:pt x="468435" y="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EF9D8D8-0303-49E2-B21A-0AC273F411CD}"/>
              </a:ext>
            </a:extLst>
          </p:cNvPr>
          <p:cNvSpPr/>
          <p:nvPr/>
        </p:nvSpPr>
        <p:spPr>
          <a:xfrm>
            <a:off x="626952" y="1926025"/>
            <a:ext cx="727501" cy="660367"/>
          </a:xfrm>
          <a:custGeom>
            <a:avLst/>
            <a:gdLst>
              <a:gd name="connsiteX0" fmla="*/ 329106 w 489618"/>
              <a:gd name="connsiteY0" fmla="*/ 0 h 444436"/>
              <a:gd name="connsiteX1" fmla="*/ 160513 w 489618"/>
              <a:gd name="connsiteY1" fmla="*/ 0 h 444436"/>
              <a:gd name="connsiteX2" fmla="*/ 94505 w 489618"/>
              <a:gd name="connsiteY2" fmla="*/ 38100 h 444436"/>
              <a:gd name="connsiteX3" fmla="*/ 10208 w 489618"/>
              <a:gd name="connsiteY3" fmla="*/ 184118 h 444436"/>
              <a:gd name="connsiteX4" fmla="*/ 10208 w 489618"/>
              <a:gd name="connsiteY4" fmla="*/ 260318 h 444436"/>
              <a:gd name="connsiteX5" fmla="*/ 94505 w 489618"/>
              <a:gd name="connsiteY5" fmla="*/ 406336 h 444436"/>
              <a:gd name="connsiteX6" fmla="*/ 160513 w 489618"/>
              <a:gd name="connsiteY6" fmla="*/ 444436 h 444436"/>
              <a:gd name="connsiteX7" fmla="*/ 329106 w 489618"/>
              <a:gd name="connsiteY7" fmla="*/ 444436 h 444436"/>
              <a:gd name="connsiteX8" fmla="*/ 395114 w 489618"/>
              <a:gd name="connsiteY8" fmla="*/ 406336 h 444436"/>
              <a:gd name="connsiteX9" fmla="*/ 479410 w 489618"/>
              <a:gd name="connsiteY9" fmla="*/ 260318 h 444436"/>
              <a:gd name="connsiteX10" fmla="*/ 479410 w 489618"/>
              <a:gd name="connsiteY10" fmla="*/ 184118 h 444436"/>
              <a:gd name="connsiteX11" fmla="*/ 395114 w 489618"/>
              <a:gd name="connsiteY11" fmla="*/ 38100 h 444436"/>
              <a:gd name="connsiteX12" fmla="*/ 329106 w 489618"/>
              <a:gd name="connsiteY12" fmla="*/ 0 h 44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9618" h="444436">
                <a:moveTo>
                  <a:pt x="329106" y="0"/>
                </a:moveTo>
                <a:lnTo>
                  <a:pt x="160513" y="0"/>
                </a:lnTo>
                <a:cubicBezTo>
                  <a:pt x="133281" y="-10"/>
                  <a:pt x="108116" y="14516"/>
                  <a:pt x="94505" y="38100"/>
                </a:cubicBezTo>
                <a:lnTo>
                  <a:pt x="10208" y="184118"/>
                </a:lnTo>
                <a:cubicBezTo>
                  <a:pt x="-3403" y="207693"/>
                  <a:pt x="-3403" y="236744"/>
                  <a:pt x="10208" y="260318"/>
                </a:cubicBezTo>
                <a:lnTo>
                  <a:pt x="94505" y="406336"/>
                </a:lnTo>
                <a:cubicBezTo>
                  <a:pt x="108116" y="429920"/>
                  <a:pt x="133281" y="444446"/>
                  <a:pt x="160513" y="444436"/>
                </a:cubicBezTo>
                <a:lnTo>
                  <a:pt x="329106" y="444436"/>
                </a:lnTo>
                <a:cubicBezTo>
                  <a:pt x="356337" y="444446"/>
                  <a:pt x="381502" y="429920"/>
                  <a:pt x="395114" y="406336"/>
                </a:cubicBezTo>
                <a:lnTo>
                  <a:pt x="479410" y="260318"/>
                </a:lnTo>
                <a:cubicBezTo>
                  <a:pt x="493021" y="236744"/>
                  <a:pt x="493021" y="207693"/>
                  <a:pt x="479410" y="184118"/>
                </a:cubicBezTo>
                <a:lnTo>
                  <a:pt x="395114" y="38100"/>
                </a:lnTo>
                <a:cubicBezTo>
                  <a:pt x="381502" y="14516"/>
                  <a:pt x="356337" y="-10"/>
                  <a:pt x="329106" y="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E402CD-50E0-495E-B5F5-8C7CE5D94AD9}"/>
              </a:ext>
            </a:extLst>
          </p:cNvPr>
          <p:cNvSpPr/>
          <p:nvPr/>
        </p:nvSpPr>
        <p:spPr>
          <a:xfrm>
            <a:off x="1649404" y="1926025"/>
            <a:ext cx="3693573" cy="65591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Identify End-User Requirements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9CE485-08D5-42B5-9DE3-2D6B9E8EC153}"/>
              </a:ext>
            </a:extLst>
          </p:cNvPr>
          <p:cNvSpPr txBox="1"/>
          <p:nvPr/>
        </p:nvSpPr>
        <p:spPr>
          <a:xfrm>
            <a:off x="845232" y="2072162"/>
            <a:ext cx="24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0B2BA0A-2C8D-4488-A515-63906B48CD35}"/>
              </a:ext>
            </a:extLst>
          </p:cNvPr>
          <p:cNvSpPr/>
          <p:nvPr/>
        </p:nvSpPr>
        <p:spPr>
          <a:xfrm>
            <a:off x="6404019" y="1794618"/>
            <a:ext cx="1022521" cy="923182"/>
          </a:xfrm>
          <a:custGeom>
            <a:avLst/>
            <a:gdLst>
              <a:gd name="connsiteX0" fmla="*/ 468435 w 688171"/>
              <a:gd name="connsiteY0" fmla="*/ 0 h 621315"/>
              <a:gd name="connsiteX1" fmla="*/ 219642 w 688171"/>
              <a:gd name="connsiteY1" fmla="*/ 0 h 621315"/>
              <a:gd name="connsiteX2" fmla="*/ 137155 w 688171"/>
              <a:gd name="connsiteY2" fmla="*/ 47625 h 621315"/>
              <a:gd name="connsiteX3" fmla="*/ 12759 w 688171"/>
              <a:gd name="connsiteY3" fmla="*/ 263176 h 621315"/>
              <a:gd name="connsiteX4" fmla="*/ 12759 w 688171"/>
              <a:gd name="connsiteY4" fmla="*/ 358426 h 621315"/>
              <a:gd name="connsiteX5" fmla="*/ 137155 w 688171"/>
              <a:gd name="connsiteY5" fmla="*/ 573691 h 621315"/>
              <a:gd name="connsiteX6" fmla="*/ 219642 w 688171"/>
              <a:gd name="connsiteY6" fmla="*/ 621316 h 621315"/>
              <a:gd name="connsiteX7" fmla="*/ 468435 w 688171"/>
              <a:gd name="connsiteY7" fmla="*/ 621316 h 621315"/>
              <a:gd name="connsiteX8" fmla="*/ 550921 w 688171"/>
              <a:gd name="connsiteY8" fmla="*/ 573691 h 621315"/>
              <a:gd name="connsiteX9" fmla="*/ 675413 w 688171"/>
              <a:gd name="connsiteY9" fmla="*/ 358235 h 621315"/>
              <a:gd name="connsiteX10" fmla="*/ 675413 w 688171"/>
              <a:gd name="connsiteY10" fmla="*/ 262985 h 621315"/>
              <a:gd name="connsiteX11" fmla="*/ 550921 w 688171"/>
              <a:gd name="connsiteY11" fmla="*/ 47435 h 621315"/>
              <a:gd name="connsiteX12" fmla="*/ 468435 w 688171"/>
              <a:gd name="connsiteY12" fmla="*/ 0 h 62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171" h="621315">
                <a:moveTo>
                  <a:pt x="468435" y="0"/>
                </a:moveTo>
                <a:lnTo>
                  <a:pt x="219642" y="0"/>
                </a:lnTo>
                <a:cubicBezTo>
                  <a:pt x="185609" y="0"/>
                  <a:pt x="154167" y="18155"/>
                  <a:pt x="137155" y="47625"/>
                </a:cubicBezTo>
                <a:lnTo>
                  <a:pt x="12759" y="263176"/>
                </a:lnTo>
                <a:cubicBezTo>
                  <a:pt x="-4253" y="292646"/>
                  <a:pt x="-4253" y="328955"/>
                  <a:pt x="12759" y="358426"/>
                </a:cubicBezTo>
                <a:lnTo>
                  <a:pt x="137155" y="573691"/>
                </a:lnTo>
                <a:cubicBezTo>
                  <a:pt x="154167" y="603161"/>
                  <a:pt x="185609" y="621316"/>
                  <a:pt x="219642" y="621316"/>
                </a:cubicBezTo>
                <a:lnTo>
                  <a:pt x="468435" y="621316"/>
                </a:lnTo>
                <a:cubicBezTo>
                  <a:pt x="502467" y="621316"/>
                  <a:pt x="533910" y="603161"/>
                  <a:pt x="550921" y="573691"/>
                </a:cubicBezTo>
                <a:lnTo>
                  <a:pt x="675413" y="358235"/>
                </a:lnTo>
                <a:cubicBezTo>
                  <a:pt x="692425" y="328765"/>
                  <a:pt x="692425" y="292456"/>
                  <a:pt x="675413" y="262985"/>
                </a:cubicBezTo>
                <a:lnTo>
                  <a:pt x="550921" y="47435"/>
                </a:lnTo>
                <a:cubicBezTo>
                  <a:pt x="533862" y="18040"/>
                  <a:pt x="502420" y="-38"/>
                  <a:pt x="468435" y="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AB9378-0E43-4840-9A87-1E6DA0E22E55}"/>
              </a:ext>
            </a:extLst>
          </p:cNvPr>
          <p:cNvSpPr/>
          <p:nvPr/>
        </p:nvSpPr>
        <p:spPr>
          <a:xfrm>
            <a:off x="6551532" y="1926025"/>
            <a:ext cx="727501" cy="660367"/>
          </a:xfrm>
          <a:custGeom>
            <a:avLst/>
            <a:gdLst>
              <a:gd name="connsiteX0" fmla="*/ 329106 w 489618"/>
              <a:gd name="connsiteY0" fmla="*/ 0 h 444436"/>
              <a:gd name="connsiteX1" fmla="*/ 160513 w 489618"/>
              <a:gd name="connsiteY1" fmla="*/ 0 h 444436"/>
              <a:gd name="connsiteX2" fmla="*/ 94505 w 489618"/>
              <a:gd name="connsiteY2" fmla="*/ 38100 h 444436"/>
              <a:gd name="connsiteX3" fmla="*/ 10208 w 489618"/>
              <a:gd name="connsiteY3" fmla="*/ 184118 h 444436"/>
              <a:gd name="connsiteX4" fmla="*/ 10208 w 489618"/>
              <a:gd name="connsiteY4" fmla="*/ 260318 h 444436"/>
              <a:gd name="connsiteX5" fmla="*/ 94505 w 489618"/>
              <a:gd name="connsiteY5" fmla="*/ 406336 h 444436"/>
              <a:gd name="connsiteX6" fmla="*/ 160513 w 489618"/>
              <a:gd name="connsiteY6" fmla="*/ 444436 h 444436"/>
              <a:gd name="connsiteX7" fmla="*/ 329106 w 489618"/>
              <a:gd name="connsiteY7" fmla="*/ 444436 h 444436"/>
              <a:gd name="connsiteX8" fmla="*/ 395114 w 489618"/>
              <a:gd name="connsiteY8" fmla="*/ 406336 h 444436"/>
              <a:gd name="connsiteX9" fmla="*/ 479410 w 489618"/>
              <a:gd name="connsiteY9" fmla="*/ 260318 h 444436"/>
              <a:gd name="connsiteX10" fmla="*/ 479410 w 489618"/>
              <a:gd name="connsiteY10" fmla="*/ 184118 h 444436"/>
              <a:gd name="connsiteX11" fmla="*/ 395114 w 489618"/>
              <a:gd name="connsiteY11" fmla="*/ 38100 h 444436"/>
              <a:gd name="connsiteX12" fmla="*/ 329106 w 489618"/>
              <a:gd name="connsiteY12" fmla="*/ 0 h 44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9618" h="444436">
                <a:moveTo>
                  <a:pt x="329106" y="0"/>
                </a:moveTo>
                <a:lnTo>
                  <a:pt x="160513" y="0"/>
                </a:lnTo>
                <a:cubicBezTo>
                  <a:pt x="133281" y="-10"/>
                  <a:pt x="108116" y="14516"/>
                  <a:pt x="94505" y="38100"/>
                </a:cubicBezTo>
                <a:lnTo>
                  <a:pt x="10208" y="184118"/>
                </a:lnTo>
                <a:cubicBezTo>
                  <a:pt x="-3403" y="207693"/>
                  <a:pt x="-3403" y="236744"/>
                  <a:pt x="10208" y="260318"/>
                </a:cubicBezTo>
                <a:lnTo>
                  <a:pt x="94505" y="406336"/>
                </a:lnTo>
                <a:cubicBezTo>
                  <a:pt x="108116" y="429920"/>
                  <a:pt x="133281" y="444446"/>
                  <a:pt x="160513" y="444436"/>
                </a:cubicBezTo>
                <a:lnTo>
                  <a:pt x="329106" y="444436"/>
                </a:lnTo>
                <a:cubicBezTo>
                  <a:pt x="356337" y="444446"/>
                  <a:pt x="381502" y="429920"/>
                  <a:pt x="395114" y="406336"/>
                </a:cubicBezTo>
                <a:lnTo>
                  <a:pt x="479410" y="260318"/>
                </a:lnTo>
                <a:cubicBezTo>
                  <a:pt x="493021" y="236744"/>
                  <a:pt x="493021" y="207693"/>
                  <a:pt x="479410" y="184118"/>
                </a:cubicBezTo>
                <a:lnTo>
                  <a:pt x="395114" y="38100"/>
                </a:lnTo>
                <a:cubicBezTo>
                  <a:pt x="381502" y="14516"/>
                  <a:pt x="356337" y="-10"/>
                  <a:pt x="329106" y="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80163B-4595-401B-8F27-08B427C2656C}"/>
              </a:ext>
            </a:extLst>
          </p:cNvPr>
          <p:cNvSpPr/>
          <p:nvPr/>
        </p:nvSpPr>
        <p:spPr>
          <a:xfrm>
            <a:off x="7573984" y="1926025"/>
            <a:ext cx="3693573" cy="65591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Identify data source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D35532-7FF5-4AB1-974B-CC5B93A3D8E3}"/>
              </a:ext>
            </a:extLst>
          </p:cNvPr>
          <p:cNvSpPr txBox="1"/>
          <p:nvPr/>
        </p:nvSpPr>
        <p:spPr>
          <a:xfrm>
            <a:off x="6772670" y="2068014"/>
            <a:ext cx="248825" cy="371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5E587DA-2EC0-4F89-880A-331BBDB776C5}"/>
              </a:ext>
            </a:extLst>
          </p:cNvPr>
          <p:cNvSpPr/>
          <p:nvPr/>
        </p:nvSpPr>
        <p:spPr>
          <a:xfrm>
            <a:off x="479439" y="2969635"/>
            <a:ext cx="1022521" cy="923182"/>
          </a:xfrm>
          <a:custGeom>
            <a:avLst/>
            <a:gdLst>
              <a:gd name="connsiteX0" fmla="*/ 468435 w 688171"/>
              <a:gd name="connsiteY0" fmla="*/ 0 h 621315"/>
              <a:gd name="connsiteX1" fmla="*/ 219642 w 688171"/>
              <a:gd name="connsiteY1" fmla="*/ 0 h 621315"/>
              <a:gd name="connsiteX2" fmla="*/ 137155 w 688171"/>
              <a:gd name="connsiteY2" fmla="*/ 47625 h 621315"/>
              <a:gd name="connsiteX3" fmla="*/ 12759 w 688171"/>
              <a:gd name="connsiteY3" fmla="*/ 263176 h 621315"/>
              <a:gd name="connsiteX4" fmla="*/ 12759 w 688171"/>
              <a:gd name="connsiteY4" fmla="*/ 358426 h 621315"/>
              <a:gd name="connsiteX5" fmla="*/ 137155 w 688171"/>
              <a:gd name="connsiteY5" fmla="*/ 573691 h 621315"/>
              <a:gd name="connsiteX6" fmla="*/ 219642 w 688171"/>
              <a:gd name="connsiteY6" fmla="*/ 621316 h 621315"/>
              <a:gd name="connsiteX7" fmla="*/ 468435 w 688171"/>
              <a:gd name="connsiteY7" fmla="*/ 621316 h 621315"/>
              <a:gd name="connsiteX8" fmla="*/ 550921 w 688171"/>
              <a:gd name="connsiteY8" fmla="*/ 573691 h 621315"/>
              <a:gd name="connsiteX9" fmla="*/ 675413 w 688171"/>
              <a:gd name="connsiteY9" fmla="*/ 358235 h 621315"/>
              <a:gd name="connsiteX10" fmla="*/ 675413 w 688171"/>
              <a:gd name="connsiteY10" fmla="*/ 262985 h 621315"/>
              <a:gd name="connsiteX11" fmla="*/ 550921 w 688171"/>
              <a:gd name="connsiteY11" fmla="*/ 47435 h 621315"/>
              <a:gd name="connsiteX12" fmla="*/ 468435 w 688171"/>
              <a:gd name="connsiteY12" fmla="*/ 0 h 62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171" h="621315">
                <a:moveTo>
                  <a:pt x="468435" y="0"/>
                </a:moveTo>
                <a:lnTo>
                  <a:pt x="219642" y="0"/>
                </a:lnTo>
                <a:cubicBezTo>
                  <a:pt x="185609" y="0"/>
                  <a:pt x="154167" y="18155"/>
                  <a:pt x="137155" y="47625"/>
                </a:cubicBezTo>
                <a:lnTo>
                  <a:pt x="12759" y="263176"/>
                </a:lnTo>
                <a:cubicBezTo>
                  <a:pt x="-4253" y="292646"/>
                  <a:pt x="-4253" y="328955"/>
                  <a:pt x="12759" y="358426"/>
                </a:cubicBezTo>
                <a:lnTo>
                  <a:pt x="137155" y="573691"/>
                </a:lnTo>
                <a:cubicBezTo>
                  <a:pt x="154167" y="603161"/>
                  <a:pt x="185609" y="621316"/>
                  <a:pt x="219642" y="621316"/>
                </a:cubicBezTo>
                <a:lnTo>
                  <a:pt x="468435" y="621316"/>
                </a:lnTo>
                <a:cubicBezTo>
                  <a:pt x="502467" y="621316"/>
                  <a:pt x="533910" y="603161"/>
                  <a:pt x="550921" y="573691"/>
                </a:cubicBezTo>
                <a:lnTo>
                  <a:pt x="675413" y="358235"/>
                </a:lnTo>
                <a:cubicBezTo>
                  <a:pt x="692425" y="328765"/>
                  <a:pt x="692425" y="292456"/>
                  <a:pt x="675413" y="262985"/>
                </a:cubicBezTo>
                <a:lnTo>
                  <a:pt x="550921" y="47435"/>
                </a:lnTo>
                <a:cubicBezTo>
                  <a:pt x="533862" y="18040"/>
                  <a:pt x="502420" y="-38"/>
                  <a:pt x="468435" y="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09FAC9F-4661-45B7-B775-352FD1084DCB}"/>
              </a:ext>
            </a:extLst>
          </p:cNvPr>
          <p:cNvSpPr/>
          <p:nvPr/>
        </p:nvSpPr>
        <p:spPr>
          <a:xfrm>
            <a:off x="626952" y="3101042"/>
            <a:ext cx="727501" cy="660367"/>
          </a:xfrm>
          <a:custGeom>
            <a:avLst/>
            <a:gdLst>
              <a:gd name="connsiteX0" fmla="*/ 329106 w 489618"/>
              <a:gd name="connsiteY0" fmla="*/ 0 h 444436"/>
              <a:gd name="connsiteX1" fmla="*/ 160513 w 489618"/>
              <a:gd name="connsiteY1" fmla="*/ 0 h 444436"/>
              <a:gd name="connsiteX2" fmla="*/ 94505 w 489618"/>
              <a:gd name="connsiteY2" fmla="*/ 38100 h 444436"/>
              <a:gd name="connsiteX3" fmla="*/ 10208 w 489618"/>
              <a:gd name="connsiteY3" fmla="*/ 184118 h 444436"/>
              <a:gd name="connsiteX4" fmla="*/ 10208 w 489618"/>
              <a:gd name="connsiteY4" fmla="*/ 260318 h 444436"/>
              <a:gd name="connsiteX5" fmla="*/ 94505 w 489618"/>
              <a:gd name="connsiteY5" fmla="*/ 406336 h 444436"/>
              <a:gd name="connsiteX6" fmla="*/ 160513 w 489618"/>
              <a:gd name="connsiteY6" fmla="*/ 444436 h 444436"/>
              <a:gd name="connsiteX7" fmla="*/ 329106 w 489618"/>
              <a:gd name="connsiteY7" fmla="*/ 444436 h 444436"/>
              <a:gd name="connsiteX8" fmla="*/ 395114 w 489618"/>
              <a:gd name="connsiteY8" fmla="*/ 406336 h 444436"/>
              <a:gd name="connsiteX9" fmla="*/ 479410 w 489618"/>
              <a:gd name="connsiteY9" fmla="*/ 260318 h 444436"/>
              <a:gd name="connsiteX10" fmla="*/ 479410 w 489618"/>
              <a:gd name="connsiteY10" fmla="*/ 184118 h 444436"/>
              <a:gd name="connsiteX11" fmla="*/ 395114 w 489618"/>
              <a:gd name="connsiteY11" fmla="*/ 38100 h 444436"/>
              <a:gd name="connsiteX12" fmla="*/ 329106 w 489618"/>
              <a:gd name="connsiteY12" fmla="*/ 0 h 44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9618" h="444436">
                <a:moveTo>
                  <a:pt x="329106" y="0"/>
                </a:moveTo>
                <a:lnTo>
                  <a:pt x="160513" y="0"/>
                </a:lnTo>
                <a:cubicBezTo>
                  <a:pt x="133281" y="-10"/>
                  <a:pt x="108116" y="14516"/>
                  <a:pt x="94505" y="38100"/>
                </a:cubicBezTo>
                <a:lnTo>
                  <a:pt x="10208" y="184118"/>
                </a:lnTo>
                <a:cubicBezTo>
                  <a:pt x="-3403" y="207693"/>
                  <a:pt x="-3403" y="236744"/>
                  <a:pt x="10208" y="260318"/>
                </a:cubicBezTo>
                <a:lnTo>
                  <a:pt x="94505" y="406336"/>
                </a:lnTo>
                <a:cubicBezTo>
                  <a:pt x="108116" y="429920"/>
                  <a:pt x="133281" y="444446"/>
                  <a:pt x="160513" y="444436"/>
                </a:cubicBezTo>
                <a:lnTo>
                  <a:pt x="329106" y="444436"/>
                </a:lnTo>
                <a:cubicBezTo>
                  <a:pt x="356337" y="444446"/>
                  <a:pt x="381502" y="429920"/>
                  <a:pt x="395114" y="406336"/>
                </a:cubicBezTo>
                <a:lnTo>
                  <a:pt x="479410" y="260318"/>
                </a:lnTo>
                <a:cubicBezTo>
                  <a:pt x="493021" y="236744"/>
                  <a:pt x="493021" y="207693"/>
                  <a:pt x="479410" y="184118"/>
                </a:cubicBezTo>
                <a:lnTo>
                  <a:pt x="395114" y="38100"/>
                </a:lnTo>
                <a:cubicBezTo>
                  <a:pt x="381502" y="14516"/>
                  <a:pt x="356337" y="-10"/>
                  <a:pt x="329106" y="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04E5F8-AE8C-428B-8807-8128B52E5177}"/>
              </a:ext>
            </a:extLst>
          </p:cNvPr>
          <p:cNvSpPr/>
          <p:nvPr/>
        </p:nvSpPr>
        <p:spPr>
          <a:xfrm>
            <a:off x="1649404" y="3101042"/>
            <a:ext cx="3693573" cy="65591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Cleansing ETL (Extract, Transform, Load)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31F603-1B2F-4D81-9405-4475FAF73647}"/>
              </a:ext>
            </a:extLst>
          </p:cNvPr>
          <p:cNvSpPr txBox="1"/>
          <p:nvPr/>
        </p:nvSpPr>
        <p:spPr>
          <a:xfrm>
            <a:off x="848090" y="3243031"/>
            <a:ext cx="248825" cy="371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42168FA-D98E-4103-97A6-FE61315ADA5B}"/>
              </a:ext>
            </a:extLst>
          </p:cNvPr>
          <p:cNvSpPr/>
          <p:nvPr/>
        </p:nvSpPr>
        <p:spPr>
          <a:xfrm>
            <a:off x="6404019" y="2969635"/>
            <a:ext cx="1022521" cy="923182"/>
          </a:xfrm>
          <a:custGeom>
            <a:avLst/>
            <a:gdLst>
              <a:gd name="connsiteX0" fmla="*/ 468435 w 688171"/>
              <a:gd name="connsiteY0" fmla="*/ 0 h 621315"/>
              <a:gd name="connsiteX1" fmla="*/ 219642 w 688171"/>
              <a:gd name="connsiteY1" fmla="*/ 0 h 621315"/>
              <a:gd name="connsiteX2" fmla="*/ 137155 w 688171"/>
              <a:gd name="connsiteY2" fmla="*/ 47625 h 621315"/>
              <a:gd name="connsiteX3" fmla="*/ 12759 w 688171"/>
              <a:gd name="connsiteY3" fmla="*/ 263176 h 621315"/>
              <a:gd name="connsiteX4" fmla="*/ 12759 w 688171"/>
              <a:gd name="connsiteY4" fmla="*/ 358426 h 621315"/>
              <a:gd name="connsiteX5" fmla="*/ 137155 w 688171"/>
              <a:gd name="connsiteY5" fmla="*/ 573691 h 621315"/>
              <a:gd name="connsiteX6" fmla="*/ 219642 w 688171"/>
              <a:gd name="connsiteY6" fmla="*/ 621316 h 621315"/>
              <a:gd name="connsiteX7" fmla="*/ 468435 w 688171"/>
              <a:gd name="connsiteY7" fmla="*/ 621316 h 621315"/>
              <a:gd name="connsiteX8" fmla="*/ 550921 w 688171"/>
              <a:gd name="connsiteY8" fmla="*/ 573691 h 621315"/>
              <a:gd name="connsiteX9" fmla="*/ 675413 w 688171"/>
              <a:gd name="connsiteY9" fmla="*/ 358235 h 621315"/>
              <a:gd name="connsiteX10" fmla="*/ 675413 w 688171"/>
              <a:gd name="connsiteY10" fmla="*/ 262985 h 621315"/>
              <a:gd name="connsiteX11" fmla="*/ 550921 w 688171"/>
              <a:gd name="connsiteY11" fmla="*/ 47435 h 621315"/>
              <a:gd name="connsiteX12" fmla="*/ 468435 w 688171"/>
              <a:gd name="connsiteY12" fmla="*/ 0 h 62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171" h="621315">
                <a:moveTo>
                  <a:pt x="468435" y="0"/>
                </a:moveTo>
                <a:lnTo>
                  <a:pt x="219642" y="0"/>
                </a:lnTo>
                <a:cubicBezTo>
                  <a:pt x="185609" y="0"/>
                  <a:pt x="154167" y="18155"/>
                  <a:pt x="137155" y="47625"/>
                </a:cubicBezTo>
                <a:lnTo>
                  <a:pt x="12759" y="263176"/>
                </a:lnTo>
                <a:cubicBezTo>
                  <a:pt x="-4253" y="292646"/>
                  <a:pt x="-4253" y="328955"/>
                  <a:pt x="12759" y="358426"/>
                </a:cubicBezTo>
                <a:lnTo>
                  <a:pt x="137155" y="573691"/>
                </a:lnTo>
                <a:cubicBezTo>
                  <a:pt x="154167" y="603161"/>
                  <a:pt x="185609" y="621316"/>
                  <a:pt x="219642" y="621316"/>
                </a:cubicBezTo>
                <a:lnTo>
                  <a:pt x="468435" y="621316"/>
                </a:lnTo>
                <a:cubicBezTo>
                  <a:pt x="502467" y="621316"/>
                  <a:pt x="533910" y="603161"/>
                  <a:pt x="550921" y="573691"/>
                </a:cubicBezTo>
                <a:lnTo>
                  <a:pt x="675413" y="358235"/>
                </a:lnTo>
                <a:cubicBezTo>
                  <a:pt x="692425" y="328765"/>
                  <a:pt x="692425" y="292456"/>
                  <a:pt x="675413" y="262985"/>
                </a:cubicBezTo>
                <a:lnTo>
                  <a:pt x="550921" y="47435"/>
                </a:lnTo>
                <a:cubicBezTo>
                  <a:pt x="533862" y="18040"/>
                  <a:pt x="502420" y="-38"/>
                  <a:pt x="468435" y="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15D6622-596B-47CA-896C-E26151B3DB52}"/>
              </a:ext>
            </a:extLst>
          </p:cNvPr>
          <p:cNvSpPr/>
          <p:nvPr/>
        </p:nvSpPr>
        <p:spPr>
          <a:xfrm>
            <a:off x="6551532" y="3101042"/>
            <a:ext cx="727501" cy="660367"/>
          </a:xfrm>
          <a:custGeom>
            <a:avLst/>
            <a:gdLst>
              <a:gd name="connsiteX0" fmla="*/ 329106 w 489618"/>
              <a:gd name="connsiteY0" fmla="*/ 0 h 444436"/>
              <a:gd name="connsiteX1" fmla="*/ 160513 w 489618"/>
              <a:gd name="connsiteY1" fmla="*/ 0 h 444436"/>
              <a:gd name="connsiteX2" fmla="*/ 94505 w 489618"/>
              <a:gd name="connsiteY2" fmla="*/ 38100 h 444436"/>
              <a:gd name="connsiteX3" fmla="*/ 10208 w 489618"/>
              <a:gd name="connsiteY3" fmla="*/ 184118 h 444436"/>
              <a:gd name="connsiteX4" fmla="*/ 10208 w 489618"/>
              <a:gd name="connsiteY4" fmla="*/ 260318 h 444436"/>
              <a:gd name="connsiteX5" fmla="*/ 94505 w 489618"/>
              <a:gd name="connsiteY5" fmla="*/ 406336 h 444436"/>
              <a:gd name="connsiteX6" fmla="*/ 160513 w 489618"/>
              <a:gd name="connsiteY6" fmla="*/ 444436 h 444436"/>
              <a:gd name="connsiteX7" fmla="*/ 329106 w 489618"/>
              <a:gd name="connsiteY7" fmla="*/ 444436 h 444436"/>
              <a:gd name="connsiteX8" fmla="*/ 395114 w 489618"/>
              <a:gd name="connsiteY8" fmla="*/ 406336 h 444436"/>
              <a:gd name="connsiteX9" fmla="*/ 479410 w 489618"/>
              <a:gd name="connsiteY9" fmla="*/ 260318 h 444436"/>
              <a:gd name="connsiteX10" fmla="*/ 479410 w 489618"/>
              <a:gd name="connsiteY10" fmla="*/ 184118 h 444436"/>
              <a:gd name="connsiteX11" fmla="*/ 395114 w 489618"/>
              <a:gd name="connsiteY11" fmla="*/ 38100 h 444436"/>
              <a:gd name="connsiteX12" fmla="*/ 329106 w 489618"/>
              <a:gd name="connsiteY12" fmla="*/ 0 h 44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9618" h="444436">
                <a:moveTo>
                  <a:pt x="329106" y="0"/>
                </a:moveTo>
                <a:lnTo>
                  <a:pt x="160513" y="0"/>
                </a:lnTo>
                <a:cubicBezTo>
                  <a:pt x="133281" y="-10"/>
                  <a:pt x="108116" y="14516"/>
                  <a:pt x="94505" y="38100"/>
                </a:cubicBezTo>
                <a:lnTo>
                  <a:pt x="10208" y="184118"/>
                </a:lnTo>
                <a:cubicBezTo>
                  <a:pt x="-3403" y="207693"/>
                  <a:pt x="-3403" y="236744"/>
                  <a:pt x="10208" y="260318"/>
                </a:cubicBezTo>
                <a:lnTo>
                  <a:pt x="94505" y="406336"/>
                </a:lnTo>
                <a:cubicBezTo>
                  <a:pt x="108116" y="429920"/>
                  <a:pt x="133281" y="444446"/>
                  <a:pt x="160513" y="444436"/>
                </a:cubicBezTo>
                <a:lnTo>
                  <a:pt x="329106" y="444436"/>
                </a:lnTo>
                <a:cubicBezTo>
                  <a:pt x="356337" y="444446"/>
                  <a:pt x="381502" y="429920"/>
                  <a:pt x="395114" y="406336"/>
                </a:cubicBezTo>
                <a:lnTo>
                  <a:pt x="479410" y="260318"/>
                </a:lnTo>
                <a:cubicBezTo>
                  <a:pt x="493021" y="236744"/>
                  <a:pt x="493021" y="207693"/>
                  <a:pt x="479410" y="184118"/>
                </a:cubicBezTo>
                <a:lnTo>
                  <a:pt x="395114" y="38100"/>
                </a:lnTo>
                <a:cubicBezTo>
                  <a:pt x="381502" y="14516"/>
                  <a:pt x="356337" y="-10"/>
                  <a:pt x="329106" y="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AB4AE2-7822-4F18-A0A7-A3C8E5C19573}"/>
              </a:ext>
            </a:extLst>
          </p:cNvPr>
          <p:cNvSpPr/>
          <p:nvPr/>
        </p:nvSpPr>
        <p:spPr>
          <a:xfrm>
            <a:off x="7573984" y="3101042"/>
            <a:ext cx="3693573" cy="65591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Analyze the Data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668ACE-9635-4EEA-AEE9-31267BA77AA4}"/>
              </a:ext>
            </a:extLst>
          </p:cNvPr>
          <p:cNvSpPr txBox="1"/>
          <p:nvPr/>
        </p:nvSpPr>
        <p:spPr>
          <a:xfrm>
            <a:off x="6772670" y="3243031"/>
            <a:ext cx="248825" cy="371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A96864-D4DC-40C7-AD2D-187188DF59E5}"/>
              </a:ext>
            </a:extLst>
          </p:cNvPr>
          <p:cNvSpPr/>
          <p:nvPr/>
        </p:nvSpPr>
        <p:spPr>
          <a:xfrm>
            <a:off x="3387267" y="4419805"/>
            <a:ext cx="1022521" cy="923182"/>
          </a:xfrm>
          <a:custGeom>
            <a:avLst/>
            <a:gdLst>
              <a:gd name="connsiteX0" fmla="*/ 468435 w 688171"/>
              <a:gd name="connsiteY0" fmla="*/ 0 h 621315"/>
              <a:gd name="connsiteX1" fmla="*/ 219642 w 688171"/>
              <a:gd name="connsiteY1" fmla="*/ 0 h 621315"/>
              <a:gd name="connsiteX2" fmla="*/ 137155 w 688171"/>
              <a:gd name="connsiteY2" fmla="*/ 47625 h 621315"/>
              <a:gd name="connsiteX3" fmla="*/ 12759 w 688171"/>
              <a:gd name="connsiteY3" fmla="*/ 263176 h 621315"/>
              <a:gd name="connsiteX4" fmla="*/ 12759 w 688171"/>
              <a:gd name="connsiteY4" fmla="*/ 358426 h 621315"/>
              <a:gd name="connsiteX5" fmla="*/ 137155 w 688171"/>
              <a:gd name="connsiteY5" fmla="*/ 573691 h 621315"/>
              <a:gd name="connsiteX6" fmla="*/ 219642 w 688171"/>
              <a:gd name="connsiteY6" fmla="*/ 621316 h 621315"/>
              <a:gd name="connsiteX7" fmla="*/ 468435 w 688171"/>
              <a:gd name="connsiteY7" fmla="*/ 621316 h 621315"/>
              <a:gd name="connsiteX8" fmla="*/ 550921 w 688171"/>
              <a:gd name="connsiteY8" fmla="*/ 573691 h 621315"/>
              <a:gd name="connsiteX9" fmla="*/ 675413 w 688171"/>
              <a:gd name="connsiteY9" fmla="*/ 358235 h 621315"/>
              <a:gd name="connsiteX10" fmla="*/ 675413 w 688171"/>
              <a:gd name="connsiteY10" fmla="*/ 262985 h 621315"/>
              <a:gd name="connsiteX11" fmla="*/ 550921 w 688171"/>
              <a:gd name="connsiteY11" fmla="*/ 47435 h 621315"/>
              <a:gd name="connsiteX12" fmla="*/ 468435 w 688171"/>
              <a:gd name="connsiteY12" fmla="*/ 0 h 62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171" h="621315">
                <a:moveTo>
                  <a:pt x="468435" y="0"/>
                </a:moveTo>
                <a:lnTo>
                  <a:pt x="219642" y="0"/>
                </a:lnTo>
                <a:cubicBezTo>
                  <a:pt x="185609" y="0"/>
                  <a:pt x="154167" y="18155"/>
                  <a:pt x="137155" y="47625"/>
                </a:cubicBezTo>
                <a:lnTo>
                  <a:pt x="12759" y="263176"/>
                </a:lnTo>
                <a:cubicBezTo>
                  <a:pt x="-4253" y="292646"/>
                  <a:pt x="-4253" y="328955"/>
                  <a:pt x="12759" y="358426"/>
                </a:cubicBezTo>
                <a:lnTo>
                  <a:pt x="137155" y="573691"/>
                </a:lnTo>
                <a:cubicBezTo>
                  <a:pt x="154167" y="603161"/>
                  <a:pt x="185609" y="621316"/>
                  <a:pt x="219642" y="621316"/>
                </a:cubicBezTo>
                <a:lnTo>
                  <a:pt x="468435" y="621316"/>
                </a:lnTo>
                <a:cubicBezTo>
                  <a:pt x="502467" y="621316"/>
                  <a:pt x="533910" y="603161"/>
                  <a:pt x="550921" y="573691"/>
                </a:cubicBezTo>
                <a:lnTo>
                  <a:pt x="675413" y="358235"/>
                </a:lnTo>
                <a:cubicBezTo>
                  <a:pt x="692425" y="328765"/>
                  <a:pt x="692425" y="292456"/>
                  <a:pt x="675413" y="262985"/>
                </a:cubicBezTo>
                <a:lnTo>
                  <a:pt x="550921" y="47435"/>
                </a:lnTo>
                <a:cubicBezTo>
                  <a:pt x="533862" y="18040"/>
                  <a:pt x="502420" y="-38"/>
                  <a:pt x="468435" y="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D5949B4-788F-49B4-8B94-0E56958C9168}"/>
              </a:ext>
            </a:extLst>
          </p:cNvPr>
          <p:cNvSpPr/>
          <p:nvPr/>
        </p:nvSpPr>
        <p:spPr>
          <a:xfrm>
            <a:off x="3534780" y="4551212"/>
            <a:ext cx="727501" cy="660367"/>
          </a:xfrm>
          <a:custGeom>
            <a:avLst/>
            <a:gdLst>
              <a:gd name="connsiteX0" fmla="*/ 329106 w 489618"/>
              <a:gd name="connsiteY0" fmla="*/ 0 h 444436"/>
              <a:gd name="connsiteX1" fmla="*/ 160513 w 489618"/>
              <a:gd name="connsiteY1" fmla="*/ 0 h 444436"/>
              <a:gd name="connsiteX2" fmla="*/ 94505 w 489618"/>
              <a:gd name="connsiteY2" fmla="*/ 38100 h 444436"/>
              <a:gd name="connsiteX3" fmla="*/ 10208 w 489618"/>
              <a:gd name="connsiteY3" fmla="*/ 184118 h 444436"/>
              <a:gd name="connsiteX4" fmla="*/ 10208 w 489618"/>
              <a:gd name="connsiteY4" fmla="*/ 260318 h 444436"/>
              <a:gd name="connsiteX5" fmla="*/ 94505 w 489618"/>
              <a:gd name="connsiteY5" fmla="*/ 406336 h 444436"/>
              <a:gd name="connsiteX6" fmla="*/ 160513 w 489618"/>
              <a:gd name="connsiteY6" fmla="*/ 444436 h 444436"/>
              <a:gd name="connsiteX7" fmla="*/ 329106 w 489618"/>
              <a:gd name="connsiteY7" fmla="*/ 444436 h 444436"/>
              <a:gd name="connsiteX8" fmla="*/ 395114 w 489618"/>
              <a:gd name="connsiteY8" fmla="*/ 406336 h 444436"/>
              <a:gd name="connsiteX9" fmla="*/ 479410 w 489618"/>
              <a:gd name="connsiteY9" fmla="*/ 260318 h 444436"/>
              <a:gd name="connsiteX10" fmla="*/ 479410 w 489618"/>
              <a:gd name="connsiteY10" fmla="*/ 184118 h 444436"/>
              <a:gd name="connsiteX11" fmla="*/ 395114 w 489618"/>
              <a:gd name="connsiteY11" fmla="*/ 38100 h 444436"/>
              <a:gd name="connsiteX12" fmla="*/ 329106 w 489618"/>
              <a:gd name="connsiteY12" fmla="*/ 0 h 44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9618" h="444436">
                <a:moveTo>
                  <a:pt x="329106" y="0"/>
                </a:moveTo>
                <a:lnTo>
                  <a:pt x="160513" y="0"/>
                </a:lnTo>
                <a:cubicBezTo>
                  <a:pt x="133281" y="-10"/>
                  <a:pt x="108116" y="14516"/>
                  <a:pt x="94505" y="38100"/>
                </a:cubicBezTo>
                <a:lnTo>
                  <a:pt x="10208" y="184118"/>
                </a:lnTo>
                <a:cubicBezTo>
                  <a:pt x="-3403" y="207693"/>
                  <a:pt x="-3403" y="236744"/>
                  <a:pt x="10208" y="260318"/>
                </a:cubicBezTo>
                <a:lnTo>
                  <a:pt x="94505" y="406336"/>
                </a:lnTo>
                <a:cubicBezTo>
                  <a:pt x="108116" y="429920"/>
                  <a:pt x="133281" y="444446"/>
                  <a:pt x="160513" y="444436"/>
                </a:cubicBezTo>
                <a:lnTo>
                  <a:pt x="329106" y="444436"/>
                </a:lnTo>
                <a:cubicBezTo>
                  <a:pt x="356337" y="444446"/>
                  <a:pt x="381502" y="429920"/>
                  <a:pt x="395114" y="406336"/>
                </a:cubicBezTo>
                <a:lnTo>
                  <a:pt x="479410" y="260318"/>
                </a:lnTo>
                <a:cubicBezTo>
                  <a:pt x="493021" y="236744"/>
                  <a:pt x="493021" y="207693"/>
                  <a:pt x="479410" y="184118"/>
                </a:cubicBezTo>
                <a:lnTo>
                  <a:pt x="395114" y="38100"/>
                </a:lnTo>
                <a:cubicBezTo>
                  <a:pt x="381502" y="14516"/>
                  <a:pt x="356337" y="-10"/>
                  <a:pt x="329106" y="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F526813-8B4A-4748-A61A-0EDFEC5EA615}"/>
              </a:ext>
            </a:extLst>
          </p:cNvPr>
          <p:cNvSpPr/>
          <p:nvPr/>
        </p:nvSpPr>
        <p:spPr>
          <a:xfrm>
            <a:off x="4557232" y="4551212"/>
            <a:ext cx="3693573" cy="65591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Visualize the Data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005565-BA8D-4363-90A1-F089713033F0}"/>
              </a:ext>
            </a:extLst>
          </p:cNvPr>
          <p:cNvSpPr txBox="1"/>
          <p:nvPr/>
        </p:nvSpPr>
        <p:spPr>
          <a:xfrm>
            <a:off x="3755918" y="4693201"/>
            <a:ext cx="248825" cy="371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049257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C5E1E-8570-4A12-8699-C78E4DD10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Identify End-User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D7070-51FF-4590-9D9A-DE30FA9C1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 this step, we put efforts in understanding the business questions which provided by the business owner (The Ministry) in our case, then select the useful columns that affect the decision-making.</a:t>
            </a:r>
          </a:p>
          <a:p>
            <a:r>
              <a:rPr lang="en-US" sz="2400" dirty="0"/>
              <a:t>Business questions are: </a:t>
            </a: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dirty="0"/>
              <a:t>What is the relation between number of violations and the quarters of year 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dirty="0"/>
              <a:t> What is the relation between number of violations and License City?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dirty="0"/>
              <a:t> What is the relation between city of violation and city of license?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dirty="0"/>
              <a:t> How many numbers of violation paid after 1 month?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dirty="0"/>
              <a:t> How many numbers of violations paid in the same year?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dirty="0"/>
              <a:t>How many SP we get from a specific biller?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dirty="0"/>
              <a:t> What is the avg of discounted points?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607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D9B32-C1D3-4EF5-AFEA-757BC3F62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>
            <a:normAutofit/>
          </a:bodyPr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Identify the Data Sources</a:t>
            </a:r>
            <a:endParaRPr 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0A9A4-594D-4A58-B312-A40F4A6C7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381125"/>
            <a:ext cx="10353762" cy="3714749"/>
          </a:xfrm>
        </p:spPr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 had the data directly from the Ministry of Interior provided by our supervisor Dr.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Mouhib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Alnoukari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It’s an Excel file with 402540 records, 17 columns, and a size of 45.7MB.</a:t>
            </a:r>
          </a:p>
          <a:p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6900" indent="0"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36429E-8C31-4EED-A41A-0A2BF84DF1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18235" r="122" b="6138"/>
          <a:stretch/>
        </p:blipFill>
        <p:spPr>
          <a:xfrm>
            <a:off x="1147200" y="2380192"/>
            <a:ext cx="9886951" cy="421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24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38B97-040E-491B-8932-0FB8BC055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>
            <a:normAutofit/>
          </a:bodyPr>
          <a:lstStyle/>
          <a:p>
            <a:r>
              <a:rPr lang="en-US" sz="6600" b="1" dirty="0"/>
              <a:t>ETL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3BE9A9-9A5F-4370-B01D-41BDC5D7AA0B}"/>
              </a:ext>
            </a:extLst>
          </p:cNvPr>
          <p:cNvSpPr/>
          <p:nvPr/>
        </p:nvSpPr>
        <p:spPr>
          <a:xfrm>
            <a:off x="477520" y="2395220"/>
            <a:ext cx="11460480" cy="1790700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Our biggest challenge was the data cleansing phase; we got into so many problems due to the low-quality data and the massive amount of missing values, failed .Entries, and data ambiguity.</a:t>
            </a:r>
          </a:p>
          <a:p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058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7BED5F9-3CAF-4C5E-B88F-8CD762A49211}"/>
              </a:ext>
            </a:extLst>
          </p:cNvPr>
          <p:cNvSpPr txBox="1">
            <a:spLocks/>
          </p:cNvSpPr>
          <p:nvPr/>
        </p:nvSpPr>
        <p:spPr>
          <a:xfrm>
            <a:off x="490728" y="71120"/>
            <a:ext cx="10515600" cy="175047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b="1" dirty="0">
                <a:effectLst/>
                <a:latin typeface="Roboto" panose="020B0604020202020204" pitchFamily="2" charset="0"/>
              </a:rPr>
              <a:t>Tools and Technologies</a:t>
            </a:r>
          </a:p>
          <a:p>
            <a:r>
              <a:rPr lang="en-US" sz="2800" b="1" dirty="0">
                <a:effectLst/>
                <a:latin typeface="Roboto" panose="020B0604020202020204" pitchFamily="2" charset="0"/>
              </a:rPr>
              <a:t> used in</a:t>
            </a:r>
          </a:p>
          <a:p>
            <a:r>
              <a:rPr lang="en-US" sz="2800" b="1" dirty="0">
                <a:effectLst/>
                <a:latin typeface="Roboto" panose="020B0604020202020204" pitchFamily="2" charset="0"/>
              </a:rPr>
              <a:t> ETL</a:t>
            </a:r>
            <a:endParaRPr lang="en-US" sz="28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46D793-061A-4E88-B0B8-378ABF3D4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31400" y="1418540"/>
            <a:ext cx="3576320" cy="137160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515A6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/>
          </a:p>
        </p:txBody>
      </p:sp>
      <p:pic>
        <p:nvPicPr>
          <p:cNvPr id="6" name="Picture 2" descr="SQL Server Management Studio | Download [534 MB]">
            <a:extLst>
              <a:ext uri="{FF2B5EF4-FFF2-40B4-BE49-F238E27FC236}">
                <a16:creationId xmlns:a16="http://schemas.microsoft.com/office/drawing/2014/main" id="{7323BD45-F6FE-4095-A920-9E2D8D283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768" y="1433266"/>
            <a:ext cx="1337875" cy="133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B65952-DABF-4C1E-BE1F-B22270999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31400" y="2901564"/>
            <a:ext cx="3576320" cy="137160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515A6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C57B53-6F3B-4A0D-B50F-D835D4148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59560" y="4524794"/>
            <a:ext cx="3576320" cy="137160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515A6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/>
          </a:p>
        </p:txBody>
      </p:sp>
      <p:pic>
        <p:nvPicPr>
          <p:cNvPr id="9" name="Picture 2" descr="Microsoft Sql Server Logo Vector SVG Icon - SVG Repo">
            <a:extLst>
              <a:ext uri="{FF2B5EF4-FFF2-40B4-BE49-F238E27FC236}">
                <a16:creationId xmlns:a16="http://schemas.microsoft.com/office/drawing/2014/main" id="{BF3BD1AB-231D-4301-AC2C-D5EAE4332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560" y="2900142"/>
            <a:ext cx="1335024" cy="133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Get Power BI Desktop - Microsoft Store">
            <a:extLst>
              <a:ext uri="{FF2B5EF4-FFF2-40B4-BE49-F238E27FC236}">
                <a16:creationId xmlns:a16="http://schemas.microsoft.com/office/drawing/2014/main" id="{719752BD-D5D7-4922-8985-043122518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560" y="4543082"/>
            <a:ext cx="1335024" cy="133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9069F6-FB02-4F1D-89A4-B9EE612AE57E}"/>
              </a:ext>
            </a:extLst>
          </p:cNvPr>
          <p:cNvSpPr txBox="1"/>
          <p:nvPr/>
        </p:nvSpPr>
        <p:spPr>
          <a:xfrm>
            <a:off x="3236270" y="4961128"/>
            <a:ext cx="1751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Power BI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E5D5AA-16A6-455C-B9C8-6D527F0F99C4}"/>
              </a:ext>
            </a:extLst>
          </p:cNvPr>
          <p:cNvSpPr txBox="1"/>
          <p:nvPr/>
        </p:nvSpPr>
        <p:spPr>
          <a:xfrm>
            <a:off x="3070045" y="1459587"/>
            <a:ext cx="17512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Microsoft SQL Server Management Studio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DEC69-15C7-434D-B735-E6B3FDA07B4C}"/>
              </a:ext>
            </a:extLst>
          </p:cNvPr>
          <p:cNvSpPr txBox="1"/>
          <p:nvPr/>
        </p:nvSpPr>
        <p:spPr>
          <a:xfrm>
            <a:off x="3319560" y="2966063"/>
            <a:ext cx="17512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Microsoft SQL Server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E689AF-DDC6-4011-A8BC-34E5C8981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040" y="1399541"/>
            <a:ext cx="3576320" cy="137160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515A6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/>
          </a:p>
        </p:txBody>
      </p:sp>
      <p:pic>
        <p:nvPicPr>
          <p:cNvPr id="15" name="Picture 2" descr="Python (programming language) - Wikipedia">
            <a:extLst>
              <a:ext uri="{FF2B5EF4-FFF2-40B4-BE49-F238E27FC236}">
                <a16:creationId xmlns:a16="http://schemas.microsoft.com/office/drawing/2014/main" id="{0ADF4B18-9838-4A9D-A98A-76C3E69B6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040" y="1418540"/>
            <a:ext cx="1335024" cy="133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3B854B4-CE08-47C3-814A-F78A7FDAB3F3}"/>
              </a:ext>
            </a:extLst>
          </p:cNvPr>
          <p:cNvSpPr txBox="1"/>
          <p:nvPr/>
        </p:nvSpPr>
        <p:spPr>
          <a:xfrm>
            <a:off x="8631075" y="1840593"/>
            <a:ext cx="1751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Python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CE8693-3365-4558-B348-D7FC8F106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040" y="2901564"/>
            <a:ext cx="3576320" cy="137160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515A6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/>
          </a:p>
        </p:txBody>
      </p:sp>
      <p:pic>
        <p:nvPicPr>
          <p:cNvPr id="18" name="Picture 4" descr="Data Analysis with Python and Pandas (SR117) - Quantumversity">
            <a:extLst>
              <a:ext uri="{FF2B5EF4-FFF2-40B4-BE49-F238E27FC236}">
                <a16:creationId xmlns:a16="http://schemas.microsoft.com/office/drawing/2014/main" id="{97BB1360-9D55-4A23-A788-65CC23FB7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040" y="2900853"/>
            <a:ext cx="1305618" cy="133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AEC1448-5FF3-4C05-9032-382CF88BE185}"/>
              </a:ext>
            </a:extLst>
          </p:cNvPr>
          <p:cNvSpPr txBox="1"/>
          <p:nvPr/>
        </p:nvSpPr>
        <p:spPr>
          <a:xfrm>
            <a:off x="8790454" y="3306755"/>
            <a:ext cx="1751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Pandas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CA327C-4B91-4259-954E-0C283C643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040" y="4543082"/>
            <a:ext cx="3576320" cy="137160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515A6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/>
          </a:p>
        </p:txBody>
      </p:sp>
      <p:pic>
        <p:nvPicPr>
          <p:cNvPr id="21" name="Picture 2" descr="SQL Server Management Studio | Download [534 MB]">
            <a:extLst>
              <a:ext uri="{FF2B5EF4-FFF2-40B4-BE49-F238E27FC236}">
                <a16:creationId xmlns:a16="http://schemas.microsoft.com/office/drawing/2014/main" id="{88209C1A-74C3-4493-9FFC-B10CA4B40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408" y="4557808"/>
            <a:ext cx="1337875" cy="133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Download Microsoft Excel Logo in SVG Vector or PNG File Format - Logo.wine">
            <a:extLst>
              <a:ext uri="{FF2B5EF4-FFF2-40B4-BE49-F238E27FC236}">
                <a16:creationId xmlns:a16="http://schemas.microsoft.com/office/drawing/2014/main" id="{28491CC6-C8A6-4C14-86C9-2FA5DF0BC8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9" t="17991" r="9828" b="16727"/>
          <a:stretch/>
        </p:blipFill>
        <p:spPr bwMode="auto">
          <a:xfrm>
            <a:off x="6965408" y="4711382"/>
            <a:ext cx="1292699" cy="97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67A9FE7-4E5A-4B2F-A891-C95DF72EC6B1}"/>
              </a:ext>
            </a:extLst>
          </p:cNvPr>
          <p:cNvSpPr txBox="1"/>
          <p:nvPr/>
        </p:nvSpPr>
        <p:spPr>
          <a:xfrm>
            <a:off x="8589685" y="4935832"/>
            <a:ext cx="1751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3380498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067E1-BF8A-4118-88D1-A4B622D66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525"/>
            <a:ext cx="10353762" cy="1257300"/>
          </a:xfrm>
        </p:spPr>
        <p:txBody>
          <a:bodyPr>
            <a:norm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Data cleansing phase 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EDED3-F157-4C7D-A972-14222C8DC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443" y="1266825"/>
            <a:ext cx="10353762" cy="3714749"/>
          </a:xfrm>
        </p:spPr>
        <p:txBody>
          <a:bodyPr>
            <a:norm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Dropping records that consist of duplicated entries, wrong entries, conflicts, and ambiguous meanings.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Duplicated Entries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0FCE6C-AF36-4A09-B4D7-0C38559283E1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444" r="320" b="4863"/>
          <a:stretch/>
        </p:blipFill>
        <p:spPr bwMode="auto">
          <a:xfrm>
            <a:off x="457200" y="2076450"/>
            <a:ext cx="11353800" cy="4772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9781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20AF0-E813-4FD8-B770-C01CA6A1B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>
            <a:norm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Data cleansing phase 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95F8E-20D6-4367-A4CC-DCCC4AF65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257300"/>
            <a:ext cx="10353762" cy="3714749"/>
          </a:xfrm>
        </p:spPr>
        <p:txBody>
          <a:bodyPr/>
          <a:lstStyle/>
          <a:p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Wrong Entries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11D989-7685-4A53-AB29-0B9190659E6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9738" b="2289"/>
          <a:stretch/>
        </p:blipFill>
        <p:spPr bwMode="auto">
          <a:xfrm>
            <a:off x="289951" y="2514600"/>
            <a:ext cx="11601450" cy="23373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78985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{3A2C9EA7-1638-4EEB-B45A-B87A644435FC}tf11665031_win32</Template>
  <TotalTime>392</TotalTime>
  <Words>534</Words>
  <Application>Microsoft Office PowerPoint</Application>
  <PresentationFormat>Widescreen</PresentationFormat>
  <Paragraphs>74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 Nova</vt:lpstr>
      <vt:lpstr>Arial Nova Light</vt:lpstr>
      <vt:lpstr>Calibri</vt:lpstr>
      <vt:lpstr>Roboto</vt:lpstr>
      <vt:lpstr>Times New Roman</vt:lpstr>
      <vt:lpstr>Wingdings</vt:lpstr>
      <vt:lpstr>Wingdings 2</vt:lpstr>
      <vt:lpstr>SlateVTI</vt:lpstr>
      <vt:lpstr>PowerPoint Presentation</vt:lpstr>
      <vt:lpstr>Goal of the Project</vt:lpstr>
      <vt:lpstr>Business Intelligence Phases</vt:lpstr>
      <vt:lpstr>Identify End-User Requirements</vt:lpstr>
      <vt:lpstr>Identify the Data Sources</vt:lpstr>
      <vt:lpstr>ETL</vt:lpstr>
      <vt:lpstr>PowerPoint Presentation</vt:lpstr>
      <vt:lpstr>Data cleansing phase </vt:lpstr>
      <vt:lpstr>Data cleansing phase </vt:lpstr>
      <vt:lpstr>Data cleansing phase </vt:lpstr>
      <vt:lpstr>Ambiguous Meaning</vt:lpstr>
      <vt:lpstr>Data cleansing phase </vt:lpstr>
      <vt:lpstr>Data cleansing phase </vt:lpstr>
      <vt:lpstr>Data cleansing phase </vt:lpstr>
      <vt:lpstr>Data cleansing phase </vt:lpstr>
      <vt:lpstr>Data cleansing phase </vt:lpstr>
      <vt:lpstr>Data cleansing phase </vt:lpstr>
      <vt:lpstr>Loading Data</vt:lpstr>
      <vt:lpstr>Loading Data</vt:lpstr>
      <vt:lpstr>Design the Data Model</vt:lpstr>
      <vt:lpstr>Dashboard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Business Intelligence Solution for The Syrian Ministry of Interior</dc:title>
  <dc:creator>Oumama Nabaa</dc:creator>
  <cp:lastModifiedBy>Ahmad Yones</cp:lastModifiedBy>
  <cp:revision>25</cp:revision>
  <dcterms:created xsi:type="dcterms:W3CDTF">2022-02-07T08:42:04Z</dcterms:created>
  <dcterms:modified xsi:type="dcterms:W3CDTF">2022-02-08T12:25:45Z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